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6"/>
  </p:notesMasterIdLst>
  <p:sldIdLst>
    <p:sldId id="268" r:id="rId2"/>
    <p:sldId id="261" r:id="rId3"/>
    <p:sldId id="263" r:id="rId4"/>
    <p:sldId id="277" r:id="rId5"/>
    <p:sldId id="269" r:id="rId6"/>
    <p:sldId id="270" r:id="rId7"/>
    <p:sldId id="264" r:id="rId8"/>
    <p:sldId id="265" r:id="rId9"/>
    <p:sldId id="266" r:id="rId10"/>
    <p:sldId id="272" r:id="rId11"/>
    <p:sldId id="273" r:id="rId12"/>
    <p:sldId id="274" r:id="rId13"/>
    <p:sldId id="275" r:id="rId14"/>
    <p:sldId id="276"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AD5E2A3-EC3A-F64E-A2BA-B7E95FE2CE2A}">
          <p14:sldIdLst>
            <p14:sldId id="268"/>
            <p14:sldId id="261"/>
            <p14:sldId id="263"/>
            <p14:sldId id="277"/>
            <p14:sldId id="269"/>
            <p14:sldId id="270"/>
            <p14:sldId id="264"/>
            <p14:sldId id="265"/>
            <p14:sldId id="266"/>
          </p14:sldIdLst>
        </p14:section>
        <p14:section name="DEI 2020 Goals" id="{ACE2E218-6E6F-C845-8877-FC5D30963EDC}">
          <p14:sldIdLst>
            <p14:sldId id="272"/>
            <p14:sldId id="273"/>
            <p14:sldId id="274"/>
            <p14:sldId id="275"/>
            <p14:sldId id="276"/>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83B4"/>
    <a:srgbClr val="0F79AE"/>
    <a:srgbClr val="0E76A8"/>
    <a:srgbClr val="0D68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2" d="100"/>
          <a:sy n="62" d="100"/>
        </p:scale>
        <p:origin x="-1024" y="-112"/>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F914B2-17D0-AD45-B534-CE85BC4502FE}" type="datetimeFigureOut">
              <a:rPr lang="en-US" smtClean="0"/>
              <a:t>5/19/20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C68FE3-C4C4-9D4A-B1EA-84E20BA7C381}" type="slidenum">
              <a:rPr lang="en-US" smtClean="0"/>
              <a:t>‹#›</a:t>
            </a:fld>
            <a:endParaRPr lang="en-US"/>
          </a:p>
        </p:txBody>
      </p:sp>
    </p:spTree>
    <p:extLst>
      <p:ext uri="{BB962C8B-B14F-4D97-AF65-F5344CB8AC3E}">
        <p14:creationId xmlns:p14="http://schemas.microsoft.com/office/powerpoint/2010/main" val="185774630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C68FE3-C4C4-9D4A-B1EA-84E20BA7C381}" type="slidenum">
              <a:rPr lang="en-US" smtClean="0"/>
              <a:t>1</a:t>
            </a:fld>
            <a:endParaRPr lang="en-US"/>
          </a:p>
        </p:txBody>
      </p:sp>
    </p:spTree>
    <p:extLst>
      <p:ext uri="{BB962C8B-B14F-4D97-AF65-F5344CB8AC3E}">
        <p14:creationId xmlns:p14="http://schemas.microsoft.com/office/powerpoint/2010/main" val="1107874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Several members went to activities that were offered by the organizations that serve minority, marginalized, and/or underrepresented populations, including the Juneteenth Freedom festival, the Olympic College Diversity Conference, and the Human Rights Conference. Each participant informed the rest of the committee what they had learned at these events.</a:t>
            </a:r>
            <a:endParaRPr lang="en-US" dirty="0"/>
          </a:p>
        </p:txBody>
      </p:sp>
      <p:sp>
        <p:nvSpPr>
          <p:cNvPr id="4" name="Slide Number Placeholder 3"/>
          <p:cNvSpPr>
            <a:spLocks noGrp="1"/>
          </p:cNvSpPr>
          <p:nvPr>
            <p:ph type="sldNum" sz="quarter" idx="10"/>
          </p:nvPr>
        </p:nvSpPr>
        <p:spPr/>
        <p:txBody>
          <a:bodyPr/>
          <a:lstStyle/>
          <a:p>
            <a:fld id="{85C68FE3-C4C4-9D4A-B1EA-84E20BA7C381}" type="slidenum">
              <a:rPr lang="en-US" smtClean="0"/>
              <a:t>7</a:t>
            </a:fld>
            <a:endParaRPr lang="en-US"/>
          </a:p>
        </p:txBody>
      </p:sp>
    </p:spTree>
    <p:extLst>
      <p:ext uri="{BB962C8B-B14F-4D97-AF65-F5344CB8AC3E}">
        <p14:creationId xmlns:p14="http://schemas.microsoft.com/office/powerpoint/2010/main" val="119363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Committee members set up display tables at community activities, offering information about  the League of Women Voters and voting Rights and conducting voter registration. </a:t>
            </a:r>
            <a:r>
              <a:rPr lang="en-US" sz="1200" kern="1200" dirty="0">
                <a:solidFill>
                  <a:schemeClr val="tx1"/>
                </a:solidFill>
                <a:effectLst/>
                <a:latin typeface="+mn-lt"/>
                <a:ea typeface="+mn-ea"/>
                <a:cs typeface="+mn-cs"/>
              </a:rPr>
              <a:t> Members of the committee joined the “Kitsap Complete Count” committee, and then trained League members to be ambassadors. The Census Ambassadors went to the libraries in each area of the county to give information about the Census for five Saturdays in February. </a:t>
            </a:r>
            <a:endParaRPr lang="en-US" dirty="0"/>
          </a:p>
        </p:txBody>
      </p:sp>
      <p:sp>
        <p:nvSpPr>
          <p:cNvPr id="4" name="Slide Number Placeholder 3"/>
          <p:cNvSpPr>
            <a:spLocks noGrp="1"/>
          </p:cNvSpPr>
          <p:nvPr>
            <p:ph type="sldNum" sz="quarter" idx="10"/>
          </p:nvPr>
        </p:nvSpPr>
        <p:spPr/>
        <p:txBody>
          <a:bodyPr/>
          <a:lstStyle/>
          <a:p>
            <a:fld id="{85C68FE3-C4C4-9D4A-B1EA-84E20BA7C381}" type="slidenum">
              <a:rPr lang="en-US" smtClean="0"/>
              <a:t>8</a:t>
            </a:fld>
            <a:endParaRPr lang="en-US"/>
          </a:p>
        </p:txBody>
      </p:sp>
    </p:spTree>
    <p:extLst>
      <p:ext uri="{BB962C8B-B14F-4D97-AF65-F5344CB8AC3E}">
        <p14:creationId xmlns:p14="http://schemas.microsoft.com/office/powerpoint/2010/main" val="3700309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DEI organized a public meeting about Immigration Today in November 2018. The program included a panel presentation describing immigration law and recent rules changes and their impact on local immigrants and agencies. About 60 participants had many questions and expressed appreciation for the information shared.</a:t>
            </a:r>
          </a:p>
        </p:txBody>
      </p:sp>
      <p:sp>
        <p:nvSpPr>
          <p:cNvPr id="4" name="Slide Number Placeholder 3"/>
          <p:cNvSpPr>
            <a:spLocks noGrp="1"/>
          </p:cNvSpPr>
          <p:nvPr>
            <p:ph type="sldNum" sz="quarter" idx="10"/>
          </p:nvPr>
        </p:nvSpPr>
        <p:spPr/>
        <p:txBody>
          <a:bodyPr/>
          <a:lstStyle/>
          <a:p>
            <a:fld id="{85C68FE3-C4C4-9D4A-B1EA-84E20BA7C381}" type="slidenum">
              <a:rPr lang="en-US" smtClean="0"/>
              <a:t>9</a:t>
            </a:fld>
            <a:endParaRPr lang="en-US"/>
          </a:p>
        </p:txBody>
      </p:sp>
    </p:spTree>
    <p:extLst>
      <p:ext uri="{BB962C8B-B14F-4D97-AF65-F5344CB8AC3E}">
        <p14:creationId xmlns:p14="http://schemas.microsoft.com/office/powerpoint/2010/main" val="800330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C68FE3-C4C4-9D4A-B1EA-84E20BA7C381}" type="slidenum">
              <a:rPr lang="en-US" smtClean="0"/>
              <a:t>14</a:t>
            </a:fld>
            <a:endParaRPr lang="en-US"/>
          </a:p>
        </p:txBody>
      </p:sp>
    </p:spTree>
    <p:extLst>
      <p:ext uri="{BB962C8B-B14F-4D97-AF65-F5344CB8AC3E}">
        <p14:creationId xmlns:p14="http://schemas.microsoft.com/office/powerpoint/2010/main" val="1107874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801"/>
            <a:ext cx="8001000" cy="2971801"/>
          </a:xfrm>
        </p:spPr>
        <p:txBody>
          <a:bodyPr anchor="b">
            <a:normAutofit/>
          </a:bodyPr>
          <a:lstStyle>
            <a:lvl1pPr algn="l">
              <a:defRPr sz="36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9"/>
            <a:ext cx="6400800" cy="1947333"/>
          </a:xfrm>
        </p:spPr>
        <p:txBody>
          <a:bodyPr anchor="t">
            <a:normAutofit/>
          </a:bodyPr>
          <a:lstStyle>
            <a:lvl1pPr marL="0" indent="0" algn="l">
              <a:buNone/>
              <a:defRPr sz="1575">
                <a:solidFill>
                  <a:schemeClr val="bg2">
                    <a:lumMod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1" y="91547"/>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8" y="32280"/>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7" y="609603"/>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1"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16" name="Text Placeholder 9"/>
          <p:cNvSpPr>
            <a:spLocks noGrp="1"/>
          </p:cNvSpPr>
          <p:nvPr>
            <p:ph type="body" sz="quarter" idx="14"/>
          </p:nvPr>
        </p:nvSpPr>
        <p:spPr>
          <a:xfrm>
            <a:off x="914401" y="3843867"/>
            <a:ext cx="8304211" cy="457200"/>
          </a:xfrm>
        </p:spPr>
        <p:txBody>
          <a:bodyPr anchor="t">
            <a:normAutofit/>
          </a:bodyPr>
          <a:lstStyle>
            <a:lvl1pPr marL="0" indent="0">
              <a:buFontTx/>
              <a:buNone/>
              <a:defRPr sz="1200"/>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24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114800"/>
            <a:ext cx="8535988" cy="1879600"/>
          </a:xfrm>
        </p:spPr>
        <p:txBody>
          <a:bodyPr anchor="ctr">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1" cy="2743200"/>
          </a:xfrm>
        </p:spPr>
        <p:txBody>
          <a:bodyPr anchor="ctr">
            <a:normAutofit/>
          </a:bodyPr>
          <a:lstStyle>
            <a:lvl1pPr algn="l">
              <a:defRPr sz="24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684213" y="4301069"/>
            <a:ext cx="8534400" cy="1684865"/>
          </a:xfrm>
        </p:spPr>
        <p:txBody>
          <a:bodyPr anchor="ctr">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68580" tIns="34290" rIns="68580" bIns="34290" rtlCol="0" anchor="ctr">
            <a:noAutofit/>
          </a:bodyPr>
          <a:lstStyle/>
          <a:p>
            <a:pPr lvl="0"/>
            <a:r>
              <a:rPr lang="en-US" sz="6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68580" tIns="34290" rIns="68580" bIns="34290" rtlCol="0" anchor="ctr">
            <a:noAutofit/>
          </a:bodyPr>
          <a:lstStyle/>
          <a:p>
            <a:pPr lvl="0" algn="r"/>
            <a:r>
              <a:rPr lang="en-US" sz="6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24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1" cy="860400"/>
          </a:xfrm>
        </p:spPr>
        <p:txBody>
          <a:bodyPr anchor="t">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24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3" y="3928534"/>
            <a:ext cx="8534401" cy="1049866"/>
          </a:xfrm>
        </p:spPr>
        <p:txBody>
          <a:bodyPr vert="horz" lIns="91440" tIns="45720" rIns="91440" bIns="45720" rtlCol="0" anchor="b">
            <a:normAutofit/>
          </a:bodyPr>
          <a:lstStyle>
            <a:lvl1pPr>
              <a:buNone/>
              <a:defRPr lang="en-US" sz="18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3" y="4978400"/>
            <a:ext cx="8534401" cy="101600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68580" tIns="34290" rIns="68580" bIns="34290" rtlCol="0" anchor="ctr">
            <a:noAutofit/>
          </a:bodyPr>
          <a:lstStyle/>
          <a:p>
            <a:pPr lvl="0"/>
            <a:r>
              <a:rPr lang="en-US" sz="6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68580" tIns="34290" rIns="68580" bIns="34290" rtlCol="0" anchor="ctr">
            <a:noAutofit/>
          </a:bodyPr>
          <a:lstStyle/>
          <a:p>
            <a:pPr lvl="0" algn="r"/>
            <a:r>
              <a:rPr lang="en-US" sz="6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18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3" y="4766734"/>
            <a:ext cx="8534401" cy="1227667"/>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3" y="2006600"/>
            <a:ext cx="8534401" cy="2281600"/>
          </a:xfrm>
        </p:spPr>
        <p:txBody>
          <a:bodyPr anchor="b">
            <a:normAutofit/>
          </a:bodyPr>
          <a:lstStyle>
            <a:lvl1pPr algn="l">
              <a:defRPr sz="27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3" y="685802"/>
            <a:ext cx="4937655" cy="36152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4" y="685801"/>
            <a:ext cx="4934479" cy="361526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1" y="685800"/>
            <a:ext cx="4649787" cy="576262"/>
          </a:xfrm>
        </p:spPr>
        <p:txBody>
          <a:bodyPr anchor="b">
            <a:noAutofit/>
          </a:bodyPr>
          <a:lstStyle>
            <a:lvl1pPr marL="0" indent="0">
              <a:buNone/>
              <a:defRPr sz="21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84213" y="1270529"/>
            <a:ext cx="4937655"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5" cy="576262"/>
          </a:xfrm>
        </p:spPr>
        <p:txBody>
          <a:bodyPr anchor="b">
            <a:noAutofit/>
          </a:bodyPr>
          <a:lstStyle>
            <a:lvl1pPr marL="0" indent="0">
              <a:buNone/>
              <a:defRPr sz="21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5806546" y="1262062"/>
            <a:ext cx="4929188"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1800" b="0"/>
            </a:lvl1pPr>
          </a:lstStyle>
          <a:p>
            <a:r>
              <a:rPr lang="en-US"/>
              <a:t>Click to edit Master title style</a:t>
            </a:r>
            <a:endParaRPr lang="en-US" dirty="0"/>
          </a:p>
        </p:txBody>
      </p:sp>
      <p:sp>
        <p:nvSpPr>
          <p:cNvPr id="3" name="Content Placeholder 2"/>
          <p:cNvSpPr>
            <a:spLocks noGrp="1"/>
          </p:cNvSpPr>
          <p:nvPr>
            <p:ph idx="1"/>
          </p:nvPr>
        </p:nvSpPr>
        <p:spPr>
          <a:xfrm>
            <a:off x="684213" y="685800"/>
            <a:ext cx="5943601" cy="5308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801"/>
            <a:ext cx="3657600" cy="2091267"/>
          </a:xfrm>
        </p:spPr>
        <p:txBody>
          <a:bodyPr anchor="t">
            <a:normAutofit/>
          </a:bodyPr>
          <a:lstStyle>
            <a:lvl1pPr marL="0" indent="0">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1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3" y="914400"/>
            <a:ext cx="3280975"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4722813" y="2777067"/>
            <a:ext cx="6021388" cy="2048933"/>
          </a:xfrm>
        </p:spPr>
        <p:txBody>
          <a:bodyPr anchor="t">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5/19/20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5"/>
            <a:ext cx="2981859"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4"/>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2"/>
            <a:ext cx="8534400" cy="361526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2"/>
            <a:ext cx="1600200" cy="365125"/>
          </a:xfrm>
          <a:prstGeom prst="rect">
            <a:avLst/>
          </a:prstGeom>
        </p:spPr>
        <p:txBody>
          <a:bodyPr vert="horz" lIns="91440" tIns="45720" rIns="91440" bIns="45720" rtlCol="0" anchor="t"/>
          <a:lstStyle>
            <a:lvl1pPr algn="r">
              <a:defRPr sz="750" b="0" i="0">
                <a:solidFill>
                  <a:schemeClr val="bg2">
                    <a:lumMod val="50000"/>
                  </a:schemeClr>
                </a:solidFill>
                <a:effectLst/>
                <a:latin typeface="+mn-lt"/>
              </a:defRPr>
            </a:lvl1pPr>
          </a:lstStyle>
          <a:p>
            <a:fld id="{B61BEF0D-F0BB-DE4B-95CE-6DB70DBA9567}" type="datetimeFigureOut">
              <a:rPr lang="en-US" dirty="0"/>
              <a:pPr/>
              <a:t>5/19/20</a:t>
            </a:fld>
            <a:endParaRPr lang="en-US" dirty="0"/>
          </a:p>
        </p:txBody>
      </p:sp>
      <p:sp>
        <p:nvSpPr>
          <p:cNvPr id="5" name="Footer Placeholder 4"/>
          <p:cNvSpPr>
            <a:spLocks noGrp="1"/>
          </p:cNvSpPr>
          <p:nvPr>
            <p:ph type="ftr" sz="quarter" idx="3"/>
          </p:nvPr>
        </p:nvSpPr>
        <p:spPr>
          <a:xfrm>
            <a:off x="684212" y="6172202"/>
            <a:ext cx="7543800" cy="365125"/>
          </a:xfrm>
          <a:prstGeom prst="rect">
            <a:avLst/>
          </a:prstGeom>
        </p:spPr>
        <p:txBody>
          <a:bodyPr vert="horz" lIns="91440" tIns="45720" rIns="91440" bIns="45720" rtlCol="0" anchor="t"/>
          <a:lstStyle>
            <a:lvl1pPr algn="l">
              <a:defRPr sz="75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7"/>
            <a:ext cx="1142245" cy="669925"/>
          </a:xfrm>
          <a:prstGeom prst="rect">
            <a:avLst/>
          </a:prstGeom>
        </p:spPr>
        <p:txBody>
          <a:bodyPr vert="horz" lIns="91440" tIns="45720" rIns="91440" bIns="45720" rtlCol="0" anchor="b"/>
          <a:lstStyle>
            <a:lvl1pPr algn="r">
              <a:defRPr sz="24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microsoft.com/office/2007/relationships/hdphoto" Target="../media/hdphoto1.wdp"/><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7" Type="http://schemas.microsoft.com/office/2007/relationships/hdphoto" Target="../media/hdphoto3.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1083B4"/>
            </a:gs>
            <a:gs pos="60000">
              <a:srgbClr val="FFFFFF"/>
            </a:gs>
          </a:gsLst>
          <a:lin ang="162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2659" y="5064673"/>
            <a:ext cx="11256279" cy="890195"/>
          </a:xfrm>
        </p:spPr>
        <p:txBody>
          <a:bodyPr>
            <a:normAutofit/>
          </a:bodyPr>
          <a:lstStyle/>
          <a:p>
            <a:r>
              <a:rPr lang="en-US" sz="3200" dirty="0">
                <a:latin typeface="+mn-lt"/>
              </a:rPr>
              <a:t>Co-Chairs: Jeannie Allen, Susan Griggs</a:t>
            </a:r>
          </a:p>
        </p:txBody>
      </p:sp>
      <p:pic>
        <p:nvPicPr>
          <p:cNvPr id="4" name="Picture 3" descr="smiling-young-voter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9662" y="1575037"/>
            <a:ext cx="4206991" cy="3034353"/>
          </a:xfrm>
          <a:prstGeom prst="rect">
            <a:avLst/>
          </a:prstGeom>
        </p:spPr>
      </p:pic>
      <p:sp>
        <p:nvSpPr>
          <p:cNvPr id="21" name="Content Placeholder 20"/>
          <p:cNvSpPr>
            <a:spLocks noGrp="1"/>
          </p:cNvSpPr>
          <p:nvPr>
            <p:ph idx="1"/>
          </p:nvPr>
        </p:nvSpPr>
        <p:spPr>
          <a:xfrm>
            <a:off x="542660" y="1509037"/>
            <a:ext cx="8534400" cy="3075170"/>
          </a:xfrm>
        </p:spPr>
        <p:txBody>
          <a:bodyPr>
            <a:normAutofit/>
          </a:bodyPr>
          <a:lstStyle/>
          <a:p>
            <a:pPr marL="0" indent="0">
              <a:buNone/>
            </a:pPr>
            <a:r>
              <a:rPr lang="en-US" sz="4400" dirty="0">
                <a:latin typeface="+mj-lt"/>
              </a:rPr>
              <a:t>LWV-K Diversity, Equity &amp; </a:t>
            </a:r>
          </a:p>
          <a:p>
            <a:pPr marL="0" indent="0">
              <a:buNone/>
            </a:pPr>
            <a:r>
              <a:rPr lang="en-US" sz="4400" dirty="0">
                <a:latin typeface="+mj-lt"/>
              </a:rPr>
              <a:t>Inclusion Committee</a:t>
            </a:r>
          </a:p>
        </p:txBody>
      </p:sp>
      <p:pic>
        <p:nvPicPr>
          <p:cNvPr id="22" name="Picture 21"/>
          <p:cNvPicPr>
            <a:picLocks noChangeAspect="1"/>
          </p:cNvPicPr>
          <p:nvPr/>
        </p:nvPicPr>
        <p:blipFill>
          <a:blip r:embed="rId4"/>
          <a:stretch>
            <a:fillRect/>
          </a:stretch>
        </p:blipFill>
        <p:spPr>
          <a:xfrm>
            <a:off x="542661" y="303036"/>
            <a:ext cx="6358038" cy="1206001"/>
          </a:xfrm>
          <a:prstGeom prst="rect">
            <a:avLst/>
          </a:prstGeom>
        </p:spPr>
      </p:pic>
      <p:sp>
        <p:nvSpPr>
          <p:cNvPr id="23" name="TextBox 22"/>
          <p:cNvSpPr txBox="1"/>
          <p:nvPr/>
        </p:nvSpPr>
        <p:spPr>
          <a:xfrm>
            <a:off x="542659" y="5944804"/>
            <a:ext cx="7677431" cy="461665"/>
          </a:xfrm>
          <a:prstGeom prst="rect">
            <a:avLst/>
          </a:prstGeom>
          <a:noFill/>
        </p:spPr>
        <p:txBody>
          <a:bodyPr wrap="square" rtlCol="0">
            <a:spAutoFit/>
          </a:bodyPr>
          <a:lstStyle/>
          <a:p>
            <a:r>
              <a:rPr lang="en-US" sz="2400" dirty="0"/>
              <a:t>Contact: </a:t>
            </a:r>
            <a:r>
              <a:rPr lang="en-US" sz="2400" dirty="0" err="1"/>
              <a:t>lwv-kitsap.org</a:t>
            </a:r>
            <a:endParaRPr lang="en-US" sz="2400" dirty="0"/>
          </a:p>
        </p:txBody>
      </p:sp>
    </p:spTree>
    <p:extLst>
      <p:ext uri="{BB962C8B-B14F-4D97-AF65-F5344CB8AC3E}">
        <p14:creationId xmlns:p14="http://schemas.microsoft.com/office/powerpoint/2010/main" val="1128883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850" y="1693552"/>
            <a:ext cx="9967400" cy="723287"/>
          </a:xfrm>
        </p:spPr>
        <p:txBody>
          <a:bodyPr>
            <a:normAutofit/>
          </a:bodyPr>
          <a:lstStyle/>
          <a:p>
            <a:pPr marL="342900" indent="-342900">
              <a:buAutoNum type="arabicPeriod"/>
            </a:pPr>
            <a:r>
              <a:rPr lang="en-US" sz="2800" b="1" dirty="0">
                <a:solidFill>
                  <a:srgbClr val="FFFFFF"/>
                </a:solidFill>
              </a:rPr>
              <a:t>LWVWA Council Conference presentation</a:t>
            </a:r>
          </a:p>
        </p:txBody>
      </p:sp>
      <p:sp>
        <p:nvSpPr>
          <p:cNvPr id="4" name="Title 1">
            <a:extLst>
              <a:ext uri="{FF2B5EF4-FFF2-40B4-BE49-F238E27FC236}">
                <a16:creationId xmlns:a16="http://schemas.microsoft.com/office/drawing/2014/main" id="{DCBEA0FB-67AA-864C-AB64-BB4FC9477FC5}"/>
              </a:ext>
            </a:extLst>
          </p:cNvPr>
          <p:cNvSpPr>
            <a:spLocks noGrp="1"/>
          </p:cNvSpPr>
          <p:nvPr>
            <p:ph type="title"/>
          </p:nvPr>
        </p:nvSpPr>
        <p:spPr>
          <a:xfrm>
            <a:off x="701850" y="415363"/>
            <a:ext cx="9967400" cy="1433871"/>
          </a:xfrm>
        </p:spPr>
        <p:txBody>
          <a:bodyPr/>
          <a:lstStyle/>
          <a:p>
            <a:r>
              <a:rPr lang="en-US" dirty="0"/>
              <a:t>LWV-Kitsap DEI 2020-2021 future projects</a:t>
            </a:r>
          </a:p>
        </p:txBody>
      </p:sp>
    </p:spTree>
    <p:extLst>
      <p:ext uri="{BB962C8B-B14F-4D97-AF65-F5344CB8AC3E}">
        <p14:creationId xmlns:p14="http://schemas.microsoft.com/office/powerpoint/2010/main" val="1164382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850" y="1746474"/>
            <a:ext cx="9967400" cy="2646174"/>
          </a:xfrm>
        </p:spPr>
        <p:txBody>
          <a:bodyPr>
            <a:noAutofit/>
          </a:bodyPr>
          <a:lstStyle/>
          <a:p>
            <a:pPr marL="342900" indent="-342900">
              <a:buAutoNum type="arabicPeriod"/>
            </a:pPr>
            <a:r>
              <a:rPr lang="en-US" sz="2400" dirty="0">
                <a:solidFill>
                  <a:srgbClr val="D9D9D9"/>
                </a:solidFill>
              </a:rPr>
              <a:t>LWVWA Council Conference presentation</a:t>
            </a:r>
          </a:p>
          <a:p>
            <a:pPr marL="342900" indent="-342900">
              <a:buAutoNum type="arabicPeriod"/>
            </a:pPr>
            <a:r>
              <a:rPr lang="en-US" sz="2800" b="1" dirty="0">
                <a:solidFill>
                  <a:schemeClr val="tx1"/>
                </a:solidFill>
              </a:rPr>
              <a:t>Plan Speak-Up School for March 2021</a:t>
            </a:r>
          </a:p>
          <a:p>
            <a:pPr lvl="1"/>
            <a:r>
              <a:rPr lang="en-US" sz="2400" dirty="0">
                <a:solidFill>
                  <a:srgbClr val="FFFFFF"/>
                </a:solidFill>
              </a:rPr>
              <a:t>Collaborate with organizations that serve diverse communities.</a:t>
            </a:r>
          </a:p>
          <a:p>
            <a:pPr lvl="1"/>
            <a:r>
              <a:rPr lang="en-US" sz="2400" dirty="0">
                <a:solidFill>
                  <a:srgbClr val="FFFFFF"/>
                </a:solidFill>
              </a:rPr>
              <a:t>Strengthen the ability of individuals to feel confident testifying in front of the Redistricting Commissioners.  </a:t>
            </a:r>
            <a:endParaRPr lang="en-US" sz="2400" dirty="0">
              <a:solidFill>
                <a:schemeClr val="tx1">
                  <a:lumMod val="85000"/>
                </a:schemeClr>
              </a:solidFill>
            </a:endParaRPr>
          </a:p>
        </p:txBody>
      </p:sp>
      <p:sp>
        <p:nvSpPr>
          <p:cNvPr id="4" name="Title 1">
            <a:extLst>
              <a:ext uri="{FF2B5EF4-FFF2-40B4-BE49-F238E27FC236}">
                <a16:creationId xmlns:a16="http://schemas.microsoft.com/office/drawing/2014/main" id="{DCBEA0FB-67AA-864C-AB64-BB4FC9477FC5}"/>
              </a:ext>
            </a:extLst>
          </p:cNvPr>
          <p:cNvSpPr>
            <a:spLocks noGrp="1"/>
          </p:cNvSpPr>
          <p:nvPr>
            <p:ph type="title"/>
          </p:nvPr>
        </p:nvSpPr>
        <p:spPr>
          <a:xfrm>
            <a:off x="701850" y="415363"/>
            <a:ext cx="9967400" cy="1433871"/>
          </a:xfrm>
        </p:spPr>
        <p:txBody>
          <a:bodyPr/>
          <a:lstStyle/>
          <a:p>
            <a:r>
              <a:rPr lang="en-US" dirty="0"/>
              <a:t>LWV-Kitsap DEI 2020-2021 future projects</a:t>
            </a:r>
          </a:p>
        </p:txBody>
      </p:sp>
    </p:spTree>
    <p:extLst>
      <p:ext uri="{BB962C8B-B14F-4D97-AF65-F5344CB8AC3E}">
        <p14:creationId xmlns:p14="http://schemas.microsoft.com/office/powerpoint/2010/main" val="2032761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850" y="1693551"/>
            <a:ext cx="9967400" cy="1993451"/>
          </a:xfrm>
        </p:spPr>
        <p:txBody>
          <a:bodyPr>
            <a:normAutofit lnSpcReduction="10000"/>
          </a:bodyPr>
          <a:lstStyle/>
          <a:p>
            <a:pPr marL="342900" indent="-342900">
              <a:buAutoNum type="arabicPeriod"/>
            </a:pPr>
            <a:r>
              <a:rPr lang="en-US" sz="2400" dirty="0">
                <a:solidFill>
                  <a:srgbClr val="D9D9D9"/>
                </a:solidFill>
              </a:rPr>
              <a:t>LWVWA Council Conference presentation</a:t>
            </a:r>
          </a:p>
          <a:p>
            <a:pPr marL="342900" indent="-342900">
              <a:buAutoNum type="arabicPeriod"/>
            </a:pPr>
            <a:r>
              <a:rPr lang="en-US" sz="2400" dirty="0">
                <a:solidFill>
                  <a:schemeClr val="tx1">
                    <a:lumMod val="85000"/>
                  </a:schemeClr>
                </a:solidFill>
              </a:rPr>
              <a:t>Plan Speak-Up School for March 2021</a:t>
            </a:r>
          </a:p>
          <a:p>
            <a:pPr marL="342900" indent="-342900">
              <a:buAutoNum type="arabicPeriod"/>
            </a:pPr>
            <a:r>
              <a:rPr lang="en-US" sz="2800" b="1" dirty="0">
                <a:solidFill>
                  <a:schemeClr val="tx1"/>
                </a:solidFill>
              </a:rPr>
              <a:t>Encourage use of DEI Lens for League groups</a:t>
            </a:r>
          </a:p>
          <a:p>
            <a:pPr lvl="1"/>
            <a:r>
              <a:rPr lang="en-US" sz="2400" dirty="0">
                <a:solidFill>
                  <a:srgbClr val="FFFFFF"/>
                </a:solidFill>
              </a:rPr>
              <a:t>Share DEI lens with unit leaders and committee chairs.</a:t>
            </a:r>
            <a:endParaRPr lang="en-US" sz="2400" dirty="0">
              <a:solidFill>
                <a:schemeClr val="tx1">
                  <a:lumMod val="85000"/>
                </a:schemeClr>
              </a:solidFill>
            </a:endParaRPr>
          </a:p>
        </p:txBody>
      </p:sp>
      <p:sp>
        <p:nvSpPr>
          <p:cNvPr id="4" name="Title 1">
            <a:extLst>
              <a:ext uri="{FF2B5EF4-FFF2-40B4-BE49-F238E27FC236}">
                <a16:creationId xmlns:a16="http://schemas.microsoft.com/office/drawing/2014/main" id="{DCBEA0FB-67AA-864C-AB64-BB4FC9477FC5}"/>
              </a:ext>
            </a:extLst>
          </p:cNvPr>
          <p:cNvSpPr>
            <a:spLocks noGrp="1"/>
          </p:cNvSpPr>
          <p:nvPr>
            <p:ph type="title"/>
          </p:nvPr>
        </p:nvSpPr>
        <p:spPr>
          <a:xfrm>
            <a:off x="701850" y="415363"/>
            <a:ext cx="9967400" cy="1433871"/>
          </a:xfrm>
        </p:spPr>
        <p:txBody>
          <a:bodyPr/>
          <a:lstStyle/>
          <a:p>
            <a:r>
              <a:rPr lang="en-US" dirty="0"/>
              <a:t>LWV-Kitsap DEI 2020-2021 future projects</a:t>
            </a:r>
          </a:p>
        </p:txBody>
      </p:sp>
    </p:spTree>
    <p:extLst>
      <p:ext uri="{BB962C8B-B14F-4D97-AF65-F5344CB8AC3E}">
        <p14:creationId xmlns:p14="http://schemas.microsoft.com/office/powerpoint/2010/main" val="25779290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850" y="1693551"/>
            <a:ext cx="9967400" cy="3387208"/>
          </a:xfrm>
        </p:spPr>
        <p:txBody>
          <a:bodyPr>
            <a:normAutofit lnSpcReduction="10000"/>
          </a:bodyPr>
          <a:lstStyle/>
          <a:p>
            <a:pPr marL="342900" indent="-342900">
              <a:buAutoNum type="arabicPeriod"/>
            </a:pPr>
            <a:r>
              <a:rPr lang="en-US" sz="2400" dirty="0">
                <a:solidFill>
                  <a:srgbClr val="D9D9D9"/>
                </a:solidFill>
              </a:rPr>
              <a:t>LWVWA Council Conference presentation</a:t>
            </a:r>
          </a:p>
          <a:p>
            <a:pPr marL="342900" indent="-342900">
              <a:buAutoNum type="arabicPeriod"/>
            </a:pPr>
            <a:r>
              <a:rPr lang="en-US" sz="2400" dirty="0">
                <a:solidFill>
                  <a:schemeClr val="tx1">
                    <a:lumMod val="85000"/>
                  </a:schemeClr>
                </a:solidFill>
              </a:rPr>
              <a:t>Plan Speak-Up School for March 2021</a:t>
            </a:r>
          </a:p>
          <a:p>
            <a:pPr marL="342900" indent="-342900">
              <a:buAutoNum type="arabicPeriod"/>
            </a:pPr>
            <a:r>
              <a:rPr lang="en-US" sz="2400" dirty="0">
                <a:solidFill>
                  <a:schemeClr val="tx1">
                    <a:lumMod val="85000"/>
                  </a:schemeClr>
                </a:solidFill>
              </a:rPr>
              <a:t>Encourage use of DEI Lens for League groups</a:t>
            </a:r>
          </a:p>
          <a:p>
            <a:pPr marL="342900" indent="-342900">
              <a:buAutoNum type="arabicPeriod"/>
            </a:pPr>
            <a:r>
              <a:rPr lang="en-US" sz="2800" b="1" dirty="0">
                <a:solidFill>
                  <a:schemeClr val="tx1"/>
                </a:solidFill>
              </a:rPr>
              <a:t>Strengthen our relationships and participate actively with minority and underrepresented communities in Kitsap County</a:t>
            </a:r>
            <a:endParaRPr lang="en-US" sz="2800" dirty="0">
              <a:solidFill>
                <a:schemeClr val="tx1"/>
              </a:solidFill>
            </a:endParaRPr>
          </a:p>
          <a:p>
            <a:pPr lvl="1">
              <a:buFont typeface="Wingdings" pitchFamily="2" charset="2"/>
              <a:buChar char="Ø"/>
            </a:pPr>
            <a:r>
              <a:rPr lang="en-US" sz="2600" dirty="0">
                <a:solidFill>
                  <a:schemeClr val="tx1"/>
                </a:solidFill>
              </a:rPr>
              <a:t>Promote more membership in our League</a:t>
            </a:r>
          </a:p>
        </p:txBody>
      </p:sp>
      <p:sp>
        <p:nvSpPr>
          <p:cNvPr id="4" name="Title 1">
            <a:extLst>
              <a:ext uri="{FF2B5EF4-FFF2-40B4-BE49-F238E27FC236}">
                <a16:creationId xmlns:a16="http://schemas.microsoft.com/office/drawing/2014/main" id="{DCBEA0FB-67AA-864C-AB64-BB4FC9477FC5}"/>
              </a:ext>
            </a:extLst>
          </p:cNvPr>
          <p:cNvSpPr>
            <a:spLocks noGrp="1"/>
          </p:cNvSpPr>
          <p:nvPr>
            <p:ph type="title"/>
          </p:nvPr>
        </p:nvSpPr>
        <p:spPr>
          <a:xfrm>
            <a:off x="701850" y="415363"/>
            <a:ext cx="9967400" cy="1433871"/>
          </a:xfrm>
        </p:spPr>
        <p:txBody>
          <a:bodyPr/>
          <a:lstStyle/>
          <a:p>
            <a:r>
              <a:rPr lang="en-US" dirty="0"/>
              <a:t>LWV-Kitsap DEI 2020-2021 projects</a:t>
            </a:r>
          </a:p>
        </p:txBody>
      </p:sp>
    </p:spTree>
    <p:extLst>
      <p:ext uri="{BB962C8B-B14F-4D97-AF65-F5344CB8AC3E}">
        <p14:creationId xmlns:p14="http://schemas.microsoft.com/office/powerpoint/2010/main" val="38272970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1083B4"/>
            </a:gs>
            <a:gs pos="60000">
              <a:srgbClr val="FFFFFF"/>
            </a:gs>
          </a:gsLst>
          <a:lin ang="162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2659" y="5064673"/>
            <a:ext cx="11256279" cy="890195"/>
          </a:xfrm>
        </p:spPr>
        <p:txBody>
          <a:bodyPr>
            <a:normAutofit/>
          </a:bodyPr>
          <a:lstStyle/>
          <a:p>
            <a:r>
              <a:rPr lang="en-US" sz="3200" dirty="0">
                <a:latin typeface="+mn-lt"/>
              </a:rPr>
              <a:t>Co-Chairs: Jeannie Allen, Susan Griggs</a:t>
            </a:r>
          </a:p>
        </p:txBody>
      </p:sp>
      <p:sp>
        <p:nvSpPr>
          <p:cNvPr id="21" name="Content Placeholder 20"/>
          <p:cNvSpPr>
            <a:spLocks noGrp="1"/>
          </p:cNvSpPr>
          <p:nvPr>
            <p:ph idx="1"/>
          </p:nvPr>
        </p:nvSpPr>
        <p:spPr>
          <a:xfrm>
            <a:off x="542660" y="1509037"/>
            <a:ext cx="10410298" cy="3075170"/>
          </a:xfrm>
        </p:spPr>
        <p:txBody>
          <a:bodyPr>
            <a:normAutofit/>
          </a:bodyPr>
          <a:lstStyle/>
          <a:p>
            <a:pPr marL="0" indent="0">
              <a:buNone/>
            </a:pPr>
            <a:r>
              <a:rPr lang="en-US" sz="4400" dirty="0">
                <a:latin typeface="+mj-lt"/>
              </a:rPr>
              <a:t>Thanks for listening!  </a:t>
            </a:r>
          </a:p>
          <a:p>
            <a:pPr marL="0" indent="0">
              <a:buNone/>
            </a:pPr>
            <a:r>
              <a:rPr lang="en-US" sz="4400" dirty="0">
                <a:latin typeface="+mj-lt"/>
              </a:rPr>
              <a:t>Any questions about our DEI Committee?</a:t>
            </a:r>
          </a:p>
        </p:txBody>
      </p:sp>
      <p:pic>
        <p:nvPicPr>
          <p:cNvPr id="22" name="Picture 21"/>
          <p:cNvPicPr>
            <a:picLocks noChangeAspect="1"/>
          </p:cNvPicPr>
          <p:nvPr/>
        </p:nvPicPr>
        <p:blipFill>
          <a:blip r:embed="rId3"/>
          <a:stretch>
            <a:fillRect/>
          </a:stretch>
        </p:blipFill>
        <p:spPr>
          <a:xfrm>
            <a:off x="542661" y="303036"/>
            <a:ext cx="6358038" cy="1206001"/>
          </a:xfrm>
          <a:prstGeom prst="rect">
            <a:avLst/>
          </a:prstGeom>
        </p:spPr>
      </p:pic>
      <p:sp>
        <p:nvSpPr>
          <p:cNvPr id="23" name="TextBox 22"/>
          <p:cNvSpPr txBox="1"/>
          <p:nvPr/>
        </p:nvSpPr>
        <p:spPr>
          <a:xfrm>
            <a:off x="542659" y="5944804"/>
            <a:ext cx="7677431" cy="461665"/>
          </a:xfrm>
          <a:prstGeom prst="rect">
            <a:avLst/>
          </a:prstGeom>
          <a:noFill/>
        </p:spPr>
        <p:txBody>
          <a:bodyPr wrap="square" rtlCol="0">
            <a:spAutoFit/>
          </a:bodyPr>
          <a:lstStyle/>
          <a:p>
            <a:r>
              <a:rPr lang="en-US" sz="2400" dirty="0"/>
              <a:t>Contact: </a:t>
            </a:r>
            <a:r>
              <a:rPr lang="en-US" sz="2400" dirty="0" err="1"/>
              <a:t>lwv-kitsap.org</a:t>
            </a:r>
            <a:endParaRPr lang="en-US" sz="2400" dirty="0"/>
          </a:p>
        </p:txBody>
      </p:sp>
    </p:spTree>
    <p:extLst>
      <p:ext uri="{BB962C8B-B14F-4D97-AF65-F5344CB8AC3E}">
        <p14:creationId xmlns:p14="http://schemas.microsoft.com/office/powerpoint/2010/main" val="816270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EA0FB-67AA-864C-AB64-BB4FC9477FC5}"/>
              </a:ext>
            </a:extLst>
          </p:cNvPr>
          <p:cNvSpPr>
            <a:spLocks noGrp="1"/>
          </p:cNvSpPr>
          <p:nvPr>
            <p:ph type="title"/>
          </p:nvPr>
        </p:nvSpPr>
        <p:spPr>
          <a:xfrm>
            <a:off x="701850" y="415363"/>
            <a:ext cx="9967400" cy="1433871"/>
          </a:xfrm>
        </p:spPr>
        <p:txBody>
          <a:bodyPr/>
          <a:lstStyle/>
          <a:p>
            <a:r>
              <a:rPr lang="en-US" dirty="0"/>
              <a:t>Stated Goals of DEI Committee </a:t>
            </a:r>
          </a:p>
        </p:txBody>
      </p:sp>
      <p:sp>
        <p:nvSpPr>
          <p:cNvPr id="3" name="Content Placeholder 2">
            <a:extLst>
              <a:ext uri="{FF2B5EF4-FFF2-40B4-BE49-F238E27FC236}">
                <a16:creationId xmlns:a16="http://schemas.microsoft.com/office/drawing/2014/main" id="{EF2AEF4D-4D5E-5B40-8399-2B6BF4C1D106}"/>
              </a:ext>
            </a:extLst>
          </p:cNvPr>
          <p:cNvSpPr>
            <a:spLocks noGrp="1"/>
          </p:cNvSpPr>
          <p:nvPr>
            <p:ph idx="1"/>
          </p:nvPr>
        </p:nvSpPr>
        <p:spPr>
          <a:xfrm>
            <a:off x="701850" y="1849234"/>
            <a:ext cx="9926432" cy="4246989"/>
          </a:xfrm>
        </p:spPr>
        <p:txBody>
          <a:bodyPr>
            <a:noAutofit/>
          </a:bodyPr>
          <a:lstStyle/>
          <a:p>
            <a:r>
              <a:rPr lang="en-US" sz="2400" dirty="0">
                <a:solidFill>
                  <a:schemeClr val="tx1"/>
                </a:solidFill>
              </a:rPr>
              <a:t>Boost consideration of marginalized groups in government and social services.</a:t>
            </a:r>
          </a:p>
          <a:p>
            <a:r>
              <a:rPr lang="en-US" sz="2400" dirty="0">
                <a:solidFill>
                  <a:schemeClr val="tx1"/>
                </a:solidFill>
              </a:rPr>
              <a:t>Sponsor community education programs about diversity, equity, and inclusion issues in Kitsap County.</a:t>
            </a:r>
          </a:p>
          <a:p>
            <a:r>
              <a:rPr lang="en-US" sz="2400" dirty="0">
                <a:solidFill>
                  <a:schemeClr val="tx1"/>
                </a:solidFill>
              </a:rPr>
              <a:t>Engage with organizations and individuals in minority and other underrepresented communities.</a:t>
            </a:r>
          </a:p>
          <a:p>
            <a:r>
              <a:rPr lang="en-US" sz="2400" dirty="0">
                <a:solidFill>
                  <a:schemeClr val="tx1"/>
                </a:solidFill>
              </a:rPr>
              <a:t>Strive for LWVK membership that mirrors our community.</a:t>
            </a:r>
          </a:p>
          <a:p>
            <a:r>
              <a:rPr lang="en-US" sz="2400" dirty="0">
                <a:solidFill>
                  <a:schemeClr val="tx1"/>
                </a:solidFill>
              </a:rPr>
              <a:t>Raise awareness among LWVK members about racial and cultural bias.</a:t>
            </a:r>
          </a:p>
        </p:txBody>
      </p:sp>
    </p:spTree>
    <p:extLst>
      <p:ext uri="{BB962C8B-B14F-4D97-AF65-F5344CB8AC3E}">
        <p14:creationId xmlns:p14="http://schemas.microsoft.com/office/powerpoint/2010/main" val="2112429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B33E1-ECDF-7D48-9CC6-ADCEFBB17A19}"/>
              </a:ext>
            </a:extLst>
          </p:cNvPr>
          <p:cNvSpPr>
            <a:spLocks noGrp="1"/>
          </p:cNvSpPr>
          <p:nvPr>
            <p:ph type="title"/>
          </p:nvPr>
        </p:nvSpPr>
        <p:spPr>
          <a:xfrm>
            <a:off x="686215" y="512655"/>
            <a:ext cx="8822591" cy="1242688"/>
          </a:xfrm>
        </p:spPr>
        <p:txBody>
          <a:bodyPr/>
          <a:lstStyle/>
          <a:p>
            <a:r>
              <a:rPr lang="en-US" dirty="0"/>
              <a:t>Proposed DEI activities</a:t>
            </a:r>
          </a:p>
        </p:txBody>
      </p:sp>
      <p:sp>
        <p:nvSpPr>
          <p:cNvPr id="3" name="Content Placeholder 2">
            <a:extLst>
              <a:ext uri="{FF2B5EF4-FFF2-40B4-BE49-F238E27FC236}">
                <a16:creationId xmlns:a16="http://schemas.microsoft.com/office/drawing/2014/main" id="{EDA88E6D-3F96-5843-9B11-5098DD521D02}"/>
              </a:ext>
            </a:extLst>
          </p:cNvPr>
          <p:cNvSpPr>
            <a:spLocks noGrp="1"/>
          </p:cNvSpPr>
          <p:nvPr>
            <p:ph idx="1"/>
          </p:nvPr>
        </p:nvSpPr>
        <p:spPr>
          <a:xfrm>
            <a:off x="1726107" y="1312605"/>
            <a:ext cx="9286022" cy="4232790"/>
          </a:xfrm>
        </p:spPr>
        <p:txBody>
          <a:bodyPr>
            <a:normAutofit/>
          </a:bodyPr>
          <a:lstStyle/>
          <a:p>
            <a:r>
              <a:rPr lang="en-US" sz="2400" dirty="0">
                <a:solidFill>
                  <a:schemeClr val="tx1"/>
                </a:solidFill>
              </a:rPr>
              <a:t>Study Kitsap County demographics</a:t>
            </a:r>
          </a:p>
          <a:p>
            <a:r>
              <a:rPr lang="en-US" sz="2400" dirty="0">
                <a:solidFill>
                  <a:schemeClr val="tx1"/>
                </a:solidFill>
              </a:rPr>
              <a:t>Study and monitor representation &amp; distribution of services</a:t>
            </a:r>
          </a:p>
          <a:p>
            <a:r>
              <a:rPr lang="en-US" sz="2400" dirty="0">
                <a:solidFill>
                  <a:schemeClr val="tx1"/>
                </a:solidFill>
              </a:rPr>
              <a:t>Educate ourselves, other LWVK members, and the public about DEI issues.</a:t>
            </a:r>
          </a:p>
          <a:p>
            <a:r>
              <a:rPr lang="en-US" sz="2400" dirty="0">
                <a:solidFill>
                  <a:schemeClr val="tx1"/>
                </a:solidFill>
              </a:rPr>
              <a:t>Testify/lobby/organize for goals stated above</a:t>
            </a:r>
          </a:p>
          <a:p>
            <a:r>
              <a:rPr lang="en-US" sz="2400" dirty="0">
                <a:solidFill>
                  <a:schemeClr val="tx1"/>
                </a:solidFill>
              </a:rPr>
              <a:t>Participate in community programs/events that promote DEI</a:t>
            </a:r>
          </a:p>
          <a:p>
            <a:r>
              <a:rPr lang="en-US" sz="2400" dirty="0">
                <a:solidFill>
                  <a:schemeClr val="tx1"/>
                </a:solidFill>
              </a:rPr>
              <a:t>Work with LWVWA in developing DEI materials.</a:t>
            </a:r>
          </a:p>
        </p:txBody>
      </p:sp>
    </p:spTree>
    <p:extLst>
      <p:ext uri="{BB962C8B-B14F-4D97-AF65-F5344CB8AC3E}">
        <p14:creationId xmlns:p14="http://schemas.microsoft.com/office/powerpoint/2010/main" val="1949245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B33E1-ECDF-7D48-9CC6-ADCEFBB17A19}"/>
              </a:ext>
            </a:extLst>
          </p:cNvPr>
          <p:cNvSpPr>
            <a:spLocks noGrp="1"/>
          </p:cNvSpPr>
          <p:nvPr>
            <p:ph type="title"/>
          </p:nvPr>
        </p:nvSpPr>
        <p:spPr>
          <a:xfrm>
            <a:off x="686215" y="512655"/>
            <a:ext cx="10637133" cy="1242688"/>
          </a:xfrm>
        </p:spPr>
        <p:txBody>
          <a:bodyPr/>
          <a:lstStyle/>
          <a:p>
            <a:r>
              <a:rPr lang="en-US" dirty="0"/>
              <a:t>LWV-Kitsap DEI Resource Directory</a:t>
            </a:r>
          </a:p>
        </p:txBody>
      </p:sp>
      <p:sp>
        <p:nvSpPr>
          <p:cNvPr id="3" name="Content Placeholder 2">
            <a:extLst>
              <a:ext uri="{FF2B5EF4-FFF2-40B4-BE49-F238E27FC236}">
                <a16:creationId xmlns:a16="http://schemas.microsoft.com/office/drawing/2014/main" id="{EDA88E6D-3F96-5843-9B11-5098DD521D02}"/>
              </a:ext>
            </a:extLst>
          </p:cNvPr>
          <p:cNvSpPr>
            <a:spLocks noGrp="1"/>
          </p:cNvSpPr>
          <p:nvPr>
            <p:ph idx="1"/>
          </p:nvPr>
        </p:nvSpPr>
        <p:spPr>
          <a:xfrm>
            <a:off x="686215" y="1461183"/>
            <a:ext cx="9286022" cy="2636203"/>
          </a:xfrm>
        </p:spPr>
        <p:txBody>
          <a:bodyPr>
            <a:normAutofit/>
          </a:bodyPr>
          <a:lstStyle/>
          <a:p>
            <a:r>
              <a:rPr lang="en-US" sz="2800" dirty="0">
                <a:solidFill>
                  <a:schemeClr val="tx1"/>
                </a:solidFill>
              </a:rPr>
              <a:t>Kitsap County agencies and organizations </a:t>
            </a:r>
          </a:p>
          <a:p>
            <a:r>
              <a:rPr lang="en-US" sz="2800" dirty="0">
                <a:solidFill>
                  <a:schemeClr val="tx1"/>
                </a:solidFill>
              </a:rPr>
              <a:t>Agencies and organizations outside of Kitsap County</a:t>
            </a:r>
          </a:p>
          <a:p>
            <a:r>
              <a:rPr lang="en-US" sz="2800" dirty="0">
                <a:solidFill>
                  <a:schemeClr val="tx1"/>
                </a:solidFill>
              </a:rPr>
              <a:t>Agency events and programs</a:t>
            </a:r>
          </a:p>
        </p:txBody>
      </p:sp>
    </p:spTree>
    <p:extLst>
      <p:ext uri="{BB962C8B-B14F-4D97-AF65-F5344CB8AC3E}">
        <p14:creationId xmlns:p14="http://schemas.microsoft.com/office/powerpoint/2010/main" val="2354068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B33E1-ECDF-7D48-9CC6-ADCEFBB17A19}"/>
              </a:ext>
            </a:extLst>
          </p:cNvPr>
          <p:cNvSpPr>
            <a:spLocks noGrp="1"/>
          </p:cNvSpPr>
          <p:nvPr>
            <p:ph type="title"/>
          </p:nvPr>
        </p:nvSpPr>
        <p:spPr>
          <a:xfrm>
            <a:off x="686215" y="512655"/>
            <a:ext cx="10637133" cy="1242688"/>
          </a:xfrm>
        </p:spPr>
        <p:txBody>
          <a:bodyPr/>
          <a:lstStyle/>
          <a:p>
            <a:r>
              <a:rPr lang="en-US" dirty="0"/>
              <a:t>LWV-Kitsap DEI Resource Directory, cont.</a:t>
            </a:r>
          </a:p>
        </p:txBody>
      </p:sp>
      <p:sp>
        <p:nvSpPr>
          <p:cNvPr id="3" name="Content Placeholder 2">
            <a:extLst>
              <a:ext uri="{FF2B5EF4-FFF2-40B4-BE49-F238E27FC236}">
                <a16:creationId xmlns:a16="http://schemas.microsoft.com/office/drawing/2014/main" id="{EDA88E6D-3F96-5843-9B11-5098DD521D02}"/>
              </a:ext>
            </a:extLst>
          </p:cNvPr>
          <p:cNvSpPr>
            <a:spLocks noGrp="1"/>
          </p:cNvSpPr>
          <p:nvPr>
            <p:ph idx="1"/>
          </p:nvPr>
        </p:nvSpPr>
        <p:spPr>
          <a:xfrm>
            <a:off x="686214" y="1461183"/>
            <a:ext cx="10637133" cy="4486125"/>
          </a:xfrm>
        </p:spPr>
        <p:txBody>
          <a:bodyPr>
            <a:normAutofit/>
          </a:bodyPr>
          <a:lstStyle/>
          <a:p>
            <a:r>
              <a:rPr lang="en-US" sz="2800" dirty="0">
                <a:solidFill>
                  <a:schemeClr val="tx1"/>
                </a:solidFill>
              </a:rPr>
              <a:t>Resources including books, articles, TED Talks, websites</a:t>
            </a:r>
          </a:p>
          <a:p>
            <a:pPr lvl="1"/>
            <a:endParaRPr lang="en-US" dirty="0">
              <a:solidFill>
                <a:schemeClr val="tx1"/>
              </a:solidFill>
            </a:endParaRPr>
          </a:p>
          <a:p>
            <a:pPr marL="457200" lvl="1" indent="0">
              <a:buNone/>
            </a:pPr>
            <a:r>
              <a:rPr lang="en-US" sz="2300" dirty="0">
                <a:solidFill>
                  <a:schemeClr val="tx1"/>
                </a:solidFill>
              </a:rPr>
              <a:t>The intent of the Directory is to collect information identifying agencies, organizations, their events and programs so that our League members and working groups can establish relationships, connections and collaborate with.  The focus is with agencies and organizations which have goals and objectives that align with the LWV-Kitsap DEI group.  All information provided is sourced from publically available resources (web sites, publications). If any information is out of date or incorrect please contact the LWV-K DEI committee. </a:t>
            </a:r>
          </a:p>
        </p:txBody>
      </p:sp>
    </p:spTree>
    <p:extLst>
      <p:ext uri="{BB962C8B-B14F-4D97-AF65-F5344CB8AC3E}">
        <p14:creationId xmlns:p14="http://schemas.microsoft.com/office/powerpoint/2010/main" val="1478058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B33E1-ECDF-7D48-9CC6-ADCEFBB17A19}"/>
              </a:ext>
            </a:extLst>
          </p:cNvPr>
          <p:cNvSpPr>
            <a:spLocks noGrp="1"/>
          </p:cNvSpPr>
          <p:nvPr>
            <p:ph type="title"/>
          </p:nvPr>
        </p:nvSpPr>
        <p:spPr>
          <a:xfrm>
            <a:off x="686215" y="512655"/>
            <a:ext cx="10637133" cy="1242688"/>
          </a:xfrm>
        </p:spPr>
        <p:txBody>
          <a:bodyPr/>
          <a:lstStyle/>
          <a:p>
            <a:r>
              <a:rPr lang="en-US" dirty="0"/>
              <a:t>LWV-Kitsap DEI Resource Directory Sample</a:t>
            </a:r>
          </a:p>
        </p:txBody>
      </p:sp>
      <p:sp>
        <p:nvSpPr>
          <p:cNvPr id="5" name="TextBox 4"/>
          <p:cNvSpPr txBox="1"/>
          <p:nvPr/>
        </p:nvSpPr>
        <p:spPr>
          <a:xfrm>
            <a:off x="1123917" y="6313360"/>
            <a:ext cx="9419344" cy="369332"/>
          </a:xfrm>
          <a:prstGeom prst="rect">
            <a:avLst/>
          </a:prstGeom>
          <a:noFill/>
        </p:spPr>
        <p:txBody>
          <a:bodyPr wrap="square" rtlCol="0">
            <a:spAutoFit/>
          </a:bodyPr>
          <a:lstStyle/>
          <a:p>
            <a:pPr algn="ctr"/>
            <a:r>
              <a:rPr lang="en-US" dirty="0"/>
              <a:t>Available as a Google Sheet on our website:  </a:t>
            </a:r>
            <a:r>
              <a:rPr lang="en-US" dirty="0" err="1"/>
              <a:t>www.lwv-kitsap.org</a:t>
            </a:r>
            <a:endParaRPr lang="en-US" dirty="0"/>
          </a:p>
        </p:txBody>
      </p:sp>
      <p:pic>
        <p:nvPicPr>
          <p:cNvPr id="4" name="Content Placeholder 3"/>
          <p:cNvPicPr>
            <a:picLocks noGrp="1" noChangeAspect="1"/>
          </p:cNvPicPr>
          <p:nvPr>
            <p:ph idx="1"/>
          </p:nvPr>
        </p:nvPicPr>
        <p:blipFill>
          <a:blip r:embed="rId2"/>
          <a:srcRect l="-2094" r="-2094"/>
          <a:stretch>
            <a:fillRect/>
          </a:stretch>
        </p:blipFill>
        <p:spPr>
          <a:xfrm>
            <a:off x="2581275" y="1536700"/>
            <a:ext cx="6635750" cy="4776788"/>
          </a:xfrm>
        </p:spPr>
      </p:pic>
    </p:spTree>
    <p:extLst>
      <p:ext uri="{BB962C8B-B14F-4D97-AF65-F5344CB8AC3E}">
        <p14:creationId xmlns:p14="http://schemas.microsoft.com/office/powerpoint/2010/main" val="3567129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99774-5A28-E542-9C16-1283918E3697}"/>
              </a:ext>
            </a:extLst>
          </p:cNvPr>
          <p:cNvSpPr>
            <a:spLocks noGrp="1"/>
          </p:cNvSpPr>
          <p:nvPr>
            <p:ph type="title"/>
          </p:nvPr>
        </p:nvSpPr>
        <p:spPr>
          <a:xfrm>
            <a:off x="524316" y="522330"/>
            <a:ext cx="10995616" cy="1507067"/>
          </a:xfrm>
        </p:spPr>
        <p:txBody>
          <a:bodyPr>
            <a:noAutofit/>
          </a:bodyPr>
          <a:lstStyle/>
          <a:p>
            <a:r>
              <a:rPr lang="en-US" dirty="0"/>
              <a:t>Activities offered by organizations that serve minority, marginalized, and/or underrepresented communities</a:t>
            </a:r>
          </a:p>
        </p:txBody>
      </p:sp>
      <p:pic>
        <p:nvPicPr>
          <p:cNvPr id="12" name="Picture 12">
            <a:extLst>
              <a:ext uri="{FF2B5EF4-FFF2-40B4-BE49-F238E27FC236}">
                <a16:creationId xmlns:a16="http://schemas.microsoft.com/office/drawing/2014/main" id="{5FF9BCF3-E58E-9747-8753-C7C63ED15EF0}"/>
              </a:ext>
            </a:extLst>
          </p:cNvPr>
          <p:cNvPicPr>
            <a:picLocks noChangeAspect="1"/>
          </p:cNvPicPr>
          <p:nvPr/>
        </p:nvPicPr>
        <p:blipFill>
          <a:blip r:embed="rId3"/>
          <a:stretch>
            <a:fillRect/>
          </a:stretch>
        </p:blipFill>
        <p:spPr>
          <a:xfrm>
            <a:off x="3814196" y="2581661"/>
            <a:ext cx="2976286" cy="3475049"/>
          </a:xfrm>
          <a:prstGeom prst="rect">
            <a:avLst/>
          </a:prstGeom>
        </p:spPr>
      </p:pic>
      <p:sp>
        <p:nvSpPr>
          <p:cNvPr id="6" name="TextBox 5"/>
          <p:cNvSpPr txBox="1"/>
          <p:nvPr/>
        </p:nvSpPr>
        <p:spPr>
          <a:xfrm>
            <a:off x="3814195" y="6083011"/>
            <a:ext cx="2976287" cy="646331"/>
          </a:xfrm>
          <a:prstGeom prst="rect">
            <a:avLst/>
          </a:prstGeom>
          <a:noFill/>
        </p:spPr>
        <p:txBody>
          <a:bodyPr wrap="square" rtlCol="0">
            <a:spAutoFit/>
          </a:bodyPr>
          <a:lstStyle/>
          <a:p>
            <a:pPr algn="ctr"/>
            <a:r>
              <a:rPr lang="en-US" dirty="0"/>
              <a:t>Juneteenth Freedom Festival 2019</a:t>
            </a:r>
          </a:p>
        </p:txBody>
      </p:sp>
      <p:sp>
        <p:nvSpPr>
          <p:cNvPr id="7" name="TextBox 6"/>
          <p:cNvSpPr txBox="1"/>
          <p:nvPr/>
        </p:nvSpPr>
        <p:spPr>
          <a:xfrm>
            <a:off x="921567" y="6083011"/>
            <a:ext cx="2240024" cy="646331"/>
          </a:xfrm>
          <a:prstGeom prst="rect">
            <a:avLst/>
          </a:prstGeom>
          <a:noFill/>
        </p:spPr>
        <p:txBody>
          <a:bodyPr wrap="square" rtlCol="0">
            <a:spAutoFit/>
          </a:bodyPr>
          <a:lstStyle/>
          <a:p>
            <a:pPr algn="ctr"/>
            <a:r>
              <a:rPr lang="en-US" dirty="0"/>
              <a:t>Human Rights Conference 2018</a:t>
            </a:r>
          </a:p>
        </p:txBody>
      </p:sp>
      <p:sp>
        <p:nvSpPr>
          <p:cNvPr id="8" name="TextBox 7"/>
          <p:cNvSpPr txBox="1"/>
          <p:nvPr/>
        </p:nvSpPr>
        <p:spPr>
          <a:xfrm>
            <a:off x="7438252" y="6059554"/>
            <a:ext cx="4081680" cy="646331"/>
          </a:xfrm>
          <a:prstGeom prst="rect">
            <a:avLst/>
          </a:prstGeom>
          <a:noFill/>
        </p:spPr>
        <p:txBody>
          <a:bodyPr wrap="square" rtlCol="0">
            <a:spAutoFit/>
          </a:bodyPr>
          <a:lstStyle/>
          <a:p>
            <a:pPr algn="ctr"/>
            <a:r>
              <a:rPr lang="en-US" dirty="0"/>
              <a:t>Olympic College Diversity Conference 2018</a:t>
            </a:r>
          </a:p>
        </p:txBody>
      </p:sp>
      <p:pic>
        <p:nvPicPr>
          <p:cNvPr id="4" name="Content Placeholder 3" descr="HumanRightsConference 2018 2.jpeg"/>
          <p:cNvPicPr>
            <a:picLocks noGrp="1" noChangeAspect="1"/>
          </p:cNvPicPr>
          <p:nvPr>
            <p:ph idx="1"/>
          </p:nvPr>
        </p:nvPicPr>
        <p:blipFill>
          <a:blip r:embed="rId4">
            <a:extLst>
              <a:ext uri="{BEBA8EAE-BF5A-486C-A8C5-ECC9F3942E4B}">
                <a14:imgProps xmlns:a14="http://schemas.microsoft.com/office/drawing/2010/main">
                  <a14:imgLayer r:embed="rId5">
                    <a14:imgEffect>
                      <a14:brightnessContrast bright="22000"/>
                    </a14:imgEffect>
                  </a14:imgLayer>
                </a14:imgProps>
              </a:ext>
              <a:ext uri="{28A0092B-C50C-407E-A947-70E740481C1C}">
                <a14:useLocalDpi xmlns:a14="http://schemas.microsoft.com/office/drawing/2010/main" val="0"/>
              </a:ext>
            </a:extLst>
          </a:blip>
          <a:srcRect l="-120228" r="-120228"/>
          <a:stretch>
            <a:fillRect/>
          </a:stretch>
        </p:blipFill>
        <p:spPr>
          <a:xfrm>
            <a:off x="-2174310" y="2528816"/>
            <a:ext cx="8386816" cy="3552749"/>
          </a:xfrm>
        </p:spPr>
      </p:pic>
      <p:pic>
        <p:nvPicPr>
          <p:cNvPr id="5" name="Picture 4" descr="DiversityConferenceOC 2019.jpe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20237" y="3221600"/>
            <a:ext cx="4469079" cy="2820088"/>
          </a:xfrm>
          <a:prstGeom prst="rect">
            <a:avLst/>
          </a:prstGeom>
        </p:spPr>
      </p:pic>
    </p:spTree>
    <p:extLst>
      <p:ext uri="{BB962C8B-B14F-4D97-AF65-F5344CB8AC3E}">
        <p14:creationId xmlns:p14="http://schemas.microsoft.com/office/powerpoint/2010/main" val="3208492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0E987-F6FB-6543-B546-8637A0E71219}"/>
              </a:ext>
            </a:extLst>
          </p:cNvPr>
          <p:cNvSpPr>
            <a:spLocks noGrp="1"/>
          </p:cNvSpPr>
          <p:nvPr>
            <p:ph type="title"/>
          </p:nvPr>
        </p:nvSpPr>
        <p:spPr>
          <a:xfrm>
            <a:off x="610218" y="499808"/>
            <a:ext cx="5485782" cy="1507067"/>
          </a:xfrm>
        </p:spPr>
        <p:txBody>
          <a:bodyPr/>
          <a:lstStyle/>
          <a:p>
            <a:r>
              <a:rPr lang="en-US" dirty="0"/>
              <a:t>  More community </a:t>
            </a:r>
            <a:br>
              <a:rPr lang="en-US" dirty="0"/>
            </a:br>
            <a:r>
              <a:rPr lang="en-US" dirty="0"/>
              <a:t>          events</a:t>
            </a:r>
          </a:p>
        </p:txBody>
      </p:sp>
      <p:pic>
        <p:nvPicPr>
          <p:cNvPr id="4" name="Picture 4">
            <a:extLst>
              <a:ext uri="{FF2B5EF4-FFF2-40B4-BE49-F238E27FC236}">
                <a16:creationId xmlns:a16="http://schemas.microsoft.com/office/drawing/2014/main" id="{2EB2764C-27BD-7043-8504-220D746CE287}"/>
              </a:ext>
            </a:extLst>
          </p:cNvPr>
          <p:cNvPicPr>
            <a:picLocks noGrp="1" noChangeAspect="1"/>
          </p:cNvPicPr>
          <p:nvPr>
            <p:ph idx="1"/>
          </p:nvPr>
        </p:nvPicPr>
        <p:blipFill>
          <a:blip r:embed="rId3"/>
          <a:stretch>
            <a:fillRect/>
          </a:stretch>
        </p:blipFill>
        <p:spPr>
          <a:xfrm>
            <a:off x="569326" y="2260878"/>
            <a:ext cx="5059592" cy="3942540"/>
          </a:xfrm>
        </p:spPr>
      </p:pic>
      <p:pic>
        <p:nvPicPr>
          <p:cNvPr id="6" name="Picture 6">
            <a:extLst>
              <a:ext uri="{FF2B5EF4-FFF2-40B4-BE49-F238E27FC236}">
                <a16:creationId xmlns:a16="http://schemas.microsoft.com/office/drawing/2014/main" id="{EDAF0356-99D0-354D-818A-EDC17CD0E961}"/>
              </a:ext>
            </a:extLst>
          </p:cNvPr>
          <p:cNvPicPr>
            <a:picLocks noChangeAspect="1"/>
          </p:cNvPicPr>
          <p:nvPr/>
        </p:nvPicPr>
        <p:blipFill>
          <a:blip r:embed="rId4"/>
          <a:stretch>
            <a:fillRect/>
          </a:stretch>
        </p:blipFill>
        <p:spPr>
          <a:xfrm>
            <a:off x="6116570" y="354664"/>
            <a:ext cx="4859859" cy="2592729"/>
          </a:xfrm>
          <a:prstGeom prst="rect">
            <a:avLst/>
          </a:prstGeom>
        </p:spPr>
      </p:pic>
      <p:pic>
        <p:nvPicPr>
          <p:cNvPr id="8" name="Picture 8">
            <a:extLst>
              <a:ext uri="{FF2B5EF4-FFF2-40B4-BE49-F238E27FC236}">
                <a16:creationId xmlns:a16="http://schemas.microsoft.com/office/drawing/2014/main" id="{D58F627D-D59F-364C-BD0D-481CA8CE60DC}"/>
              </a:ext>
            </a:extLst>
          </p:cNvPr>
          <p:cNvPicPr>
            <a:picLocks noChangeAspect="1"/>
          </p:cNvPicPr>
          <p:nvPr/>
        </p:nvPicPr>
        <p:blipFill>
          <a:blip r:embed="rId5"/>
          <a:stretch>
            <a:fillRect/>
          </a:stretch>
        </p:blipFill>
        <p:spPr>
          <a:xfrm>
            <a:off x="6096000" y="3174999"/>
            <a:ext cx="4880429" cy="3014814"/>
          </a:xfrm>
          <a:prstGeom prst="rect">
            <a:avLst/>
          </a:prstGeom>
        </p:spPr>
      </p:pic>
      <p:sp>
        <p:nvSpPr>
          <p:cNvPr id="3" name="TextBox 2"/>
          <p:cNvSpPr txBox="1"/>
          <p:nvPr/>
        </p:nvSpPr>
        <p:spPr>
          <a:xfrm>
            <a:off x="694432" y="6237906"/>
            <a:ext cx="4861914" cy="369332"/>
          </a:xfrm>
          <a:prstGeom prst="rect">
            <a:avLst/>
          </a:prstGeom>
          <a:noFill/>
        </p:spPr>
        <p:txBody>
          <a:bodyPr wrap="square" rtlCol="0">
            <a:spAutoFit/>
          </a:bodyPr>
          <a:lstStyle/>
          <a:p>
            <a:pPr algn="ctr"/>
            <a:r>
              <a:rPr lang="en-US" dirty="0"/>
              <a:t>Juneteenth 2019</a:t>
            </a:r>
          </a:p>
        </p:txBody>
      </p:sp>
      <p:sp>
        <p:nvSpPr>
          <p:cNvPr id="7" name="TextBox 6"/>
          <p:cNvSpPr txBox="1"/>
          <p:nvPr/>
        </p:nvSpPr>
        <p:spPr>
          <a:xfrm>
            <a:off x="5950856" y="6204856"/>
            <a:ext cx="5188857" cy="369332"/>
          </a:xfrm>
          <a:prstGeom prst="rect">
            <a:avLst/>
          </a:prstGeom>
          <a:noFill/>
        </p:spPr>
        <p:txBody>
          <a:bodyPr wrap="square" rtlCol="0">
            <a:spAutoFit/>
          </a:bodyPr>
          <a:lstStyle/>
          <a:p>
            <a:pPr algn="ctr"/>
            <a:r>
              <a:rPr lang="en-US" dirty="0"/>
              <a:t>Census Ambassadors at the library, Feb 2020</a:t>
            </a:r>
          </a:p>
        </p:txBody>
      </p:sp>
    </p:spTree>
    <p:extLst>
      <p:ext uri="{BB962C8B-B14F-4D97-AF65-F5344CB8AC3E}">
        <p14:creationId xmlns:p14="http://schemas.microsoft.com/office/powerpoint/2010/main" val="3918497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B23D3-5739-7040-B969-87BB27017C9A}"/>
              </a:ext>
            </a:extLst>
          </p:cNvPr>
          <p:cNvSpPr>
            <a:spLocks noGrp="1"/>
          </p:cNvSpPr>
          <p:nvPr>
            <p:ph type="title"/>
          </p:nvPr>
        </p:nvSpPr>
        <p:spPr>
          <a:xfrm>
            <a:off x="577141" y="269357"/>
            <a:ext cx="11017010" cy="1013855"/>
          </a:xfrm>
        </p:spPr>
        <p:txBody>
          <a:bodyPr/>
          <a:lstStyle/>
          <a:p>
            <a:pPr algn="ctr"/>
            <a:r>
              <a:rPr lang="en-US" dirty="0"/>
              <a:t>immigration today program</a:t>
            </a:r>
          </a:p>
        </p:txBody>
      </p:sp>
      <p:pic>
        <p:nvPicPr>
          <p:cNvPr id="8" name="Picture 8">
            <a:extLst>
              <a:ext uri="{FF2B5EF4-FFF2-40B4-BE49-F238E27FC236}">
                <a16:creationId xmlns:a16="http://schemas.microsoft.com/office/drawing/2014/main" id="{EF0FFA8C-CED2-3E44-A291-F7CC8018371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3000"/>
                    </a14:imgEffect>
                  </a14:imgLayer>
                </a14:imgProps>
              </a:ext>
            </a:extLst>
          </a:blip>
          <a:stretch>
            <a:fillRect/>
          </a:stretch>
        </p:blipFill>
        <p:spPr>
          <a:xfrm>
            <a:off x="7598410" y="3457069"/>
            <a:ext cx="4073617" cy="3055213"/>
          </a:xfrm>
          <a:prstGeom prst="rect">
            <a:avLst/>
          </a:prstGeom>
        </p:spPr>
      </p:pic>
      <p:pic>
        <p:nvPicPr>
          <p:cNvPr id="3" name="Picture 2" descr="Nov 10  Immigration Today-with photo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6670" y="1389057"/>
            <a:ext cx="3916849" cy="5140865"/>
          </a:xfrm>
          <a:prstGeom prst="rect">
            <a:avLst/>
          </a:prstGeom>
        </p:spPr>
      </p:pic>
      <p:pic>
        <p:nvPicPr>
          <p:cNvPr id="4" name="Picture 4">
            <a:extLst>
              <a:ext uri="{FF2B5EF4-FFF2-40B4-BE49-F238E27FC236}">
                <a16:creationId xmlns:a16="http://schemas.microsoft.com/office/drawing/2014/main" id="{C644A640-EFC5-3246-80F1-D4615AE08F3E}"/>
              </a:ext>
            </a:extLst>
          </p:cNvPr>
          <p:cNvPicPr>
            <a:picLocks noGrp="1" noChangeAspect="1"/>
          </p:cNvPicPr>
          <p:nvPr>
            <p:ph idx="1"/>
          </p:nvPr>
        </p:nvPicPr>
        <p:blipFill>
          <a:blip r:embed="rId6">
            <a:extLst>
              <a:ext uri="{BEBA8EAE-BF5A-486C-A8C5-ECC9F3942E4B}">
                <a14:imgProps xmlns:a14="http://schemas.microsoft.com/office/drawing/2010/main">
                  <a14:imgLayer r:embed="rId7">
                    <a14:imgEffect>
                      <a14:brightnessContrast bright="15000"/>
                    </a14:imgEffect>
                  </a14:imgLayer>
                </a14:imgProps>
              </a:ext>
            </a:extLst>
          </a:blip>
          <a:stretch>
            <a:fillRect/>
          </a:stretch>
        </p:blipFill>
        <p:spPr>
          <a:xfrm>
            <a:off x="4877854" y="1437397"/>
            <a:ext cx="4317573" cy="2684991"/>
          </a:xfrm>
        </p:spPr>
      </p:pic>
    </p:spTree>
    <p:extLst>
      <p:ext uri="{BB962C8B-B14F-4D97-AF65-F5344CB8AC3E}">
        <p14:creationId xmlns:p14="http://schemas.microsoft.com/office/powerpoint/2010/main" val="2698881286"/>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2227</TotalTime>
  <Words>619</Words>
  <Application>Microsoft Office PowerPoint</Application>
  <PresentationFormat>Widescreen</PresentationFormat>
  <Paragraphs>65</Paragraphs>
  <Slides>14</Slides>
  <Notes>5</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Slice</vt:lpstr>
      <vt:lpstr>Co-Chairs: Jeannie Allen, Susan Griggs</vt:lpstr>
      <vt:lpstr>Stated Goals of DEI Committee </vt:lpstr>
      <vt:lpstr>Proposed DEI activities</vt:lpstr>
      <vt:lpstr>LWV-Kitsap DEI Resource Directory</vt:lpstr>
      <vt:lpstr>LWV-Kitsap DEI Resource Directory, cont.</vt:lpstr>
      <vt:lpstr>LWV-Kitsap DEI Resource Directory Sample</vt:lpstr>
      <vt:lpstr>Activities offered by organizations that serve minority, marginalized, and/or underrepresented communities</vt:lpstr>
      <vt:lpstr>  More community            events</vt:lpstr>
      <vt:lpstr>immigration today program</vt:lpstr>
      <vt:lpstr>LWV-Kitsap DEI 2020-2021 future projects</vt:lpstr>
      <vt:lpstr>LWV-Kitsap DEI 2020-2021 future projects</vt:lpstr>
      <vt:lpstr>LWV-Kitsap DEI 2020-2021 future projects</vt:lpstr>
      <vt:lpstr>LWV-Kitsap DEI 2020-2021 projects</vt:lpstr>
      <vt:lpstr>Co-Chairs: Jeannie Allen, Susan Griggs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LWV-Kitsap DEI 2020 goals</dc:title>
  <dc:creator>Susan Griggs</dc:creator>
  <cp:lastModifiedBy>Susan Griggs</cp:lastModifiedBy>
  <cp:revision>64</cp:revision>
  <dcterms:created xsi:type="dcterms:W3CDTF">2020-04-11T18:54:05Z</dcterms:created>
  <dcterms:modified xsi:type="dcterms:W3CDTF">2020-05-19T18:36:07Z</dcterms:modified>
</cp:coreProperties>
</file>